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7"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77811-1C10-4D13-BD8A-041C19B9058D}" type="datetimeFigureOut">
              <a:rPr lang="en-US" smtClean="0"/>
              <a:t>21-Apr-20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DD8B8-3EE1-48AC-8D6A-E635046023BC}" type="slidenum">
              <a:rPr lang="en-US" smtClean="0"/>
              <a:t>‹#›</a:t>
            </a:fld>
            <a:endParaRPr lang="en-US"/>
          </a:p>
        </p:txBody>
      </p:sp>
    </p:spTree>
    <p:extLst>
      <p:ext uri="{BB962C8B-B14F-4D97-AF65-F5344CB8AC3E}">
        <p14:creationId xmlns:p14="http://schemas.microsoft.com/office/powerpoint/2010/main" val="180533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DD8B8-3EE1-48AC-8D6A-E635046023BC}" type="slidenum">
              <a:rPr lang="en-US" smtClean="0"/>
              <a:t>4</a:t>
            </a:fld>
            <a:endParaRPr lang="en-US"/>
          </a:p>
        </p:txBody>
      </p:sp>
    </p:spTree>
    <p:extLst>
      <p:ext uri="{BB962C8B-B14F-4D97-AF65-F5344CB8AC3E}">
        <p14:creationId xmlns:p14="http://schemas.microsoft.com/office/powerpoint/2010/main" val="417245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F428C7-95A0-4B52-AE7E-8D9A296523C0}" type="datetimeFigureOut">
              <a:rPr lang="en-US" smtClean="0"/>
              <a:t>21-Apr-20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5E817-1D58-4B6C-A545-2F2A4355667E}" type="slidenum">
              <a:rPr lang="en-US" smtClean="0"/>
              <a:t>‹#›</a:t>
            </a:fld>
            <a:endParaRPr lang="en-US"/>
          </a:p>
        </p:txBody>
      </p:sp>
    </p:spTree>
    <p:extLst>
      <p:ext uri="{BB962C8B-B14F-4D97-AF65-F5344CB8AC3E}">
        <p14:creationId xmlns:p14="http://schemas.microsoft.com/office/powerpoint/2010/main" val="39754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428C7-95A0-4B52-AE7E-8D9A296523C0}" type="datetimeFigureOut">
              <a:rPr lang="en-US" smtClean="0"/>
              <a:t>21-Apr-20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5E817-1D58-4B6C-A545-2F2A4355667E}" type="slidenum">
              <a:rPr lang="en-US" smtClean="0"/>
              <a:t>‹#›</a:t>
            </a:fld>
            <a:endParaRPr lang="en-US"/>
          </a:p>
        </p:txBody>
      </p:sp>
    </p:spTree>
    <p:extLst>
      <p:ext uri="{BB962C8B-B14F-4D97-AF65-F5344CB8AC3E}">
        <p14:creationId xmlns:p14="http://schemas.microsoft.com/office/powerpoint/2010/main" val="205162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428C7-95A0-4B52-AE7E-8D9A296523C0}" type="datetimeFigureOut">
              <a:rPr lang="en-US" smtClean="0"/>
              <a:t>21-Apr-20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5E817-1D58-4B6C-A545-2F2A4355667E}" type="slidenum">
              <a:rPr lang="en-US" smtClean="0"/>
              <a:t>‹#›</a:t>
            </a:fld>
            <a:endParaRPr lang="en-US"/>
          </a:p>
        </p:txBody>
      </p:sp>
    </p:spTree>
    <p:extLst>
      <p:ext uri="{BB962C8B-B14F-4D97-AF65-F5344CB8AC3E}">
        <p14:creationId xmlns:p14="http://schemas.microsoft.com/office/powerpoint/2010/main" val="353658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F428C7-95A0-4B52-AE7E-8D9A296523C0}" type="datetimeFigureOut">
              <a:rPr lang="en-US" smtClean="0"/>
              <a:t>21-Apr-20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5E817-1D58-4B6C-A545-2F2A4355667E}" type="slidenum">
              <a:rPr lang="en-US" smtClean="0"/>
              <a:t>‹#›</a:t>
            </a:fld>
            <a:endParaRPr lang="en-US"/>
          </a:p>
        </p:txBody>
      </p:sp>
    </p:spTree>
    <p:extLst>
      <p:ext uri="{BB962C8B-B14F-4D97-AF65-F5344CB8AC3E}">
        <p14:creationId xmlns:p14="http://schemas.microsoft.com/office/powerpoint/2010/main" val="109238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428C7-95A0-4B52-AE7E-8D9A296523C0}" type="datetimeFigureOut">
              <a:rPr lang="en-US" smtClean="0"/>
              <a:t>21-Apr-20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5E817-1D58-4B6C-A545-2F2A4355667E}" type="slidenum">
              <a:rPr lang="en-US" smtClean="0"/>
              <a:t>‹#›</a:t>
            </a:fld>
            <a:endParaRPr lang="en-US"/>
          </a:p>
        </p:txBody>
      </p:sp>
    </p:spTree>
    <p:extLst>
      <p:ext uri="{BB962C8B-B14F-4D97-AF65-F5344CB8AC3E}">
        <p14:creationId xmlns:p14="http://schemas.microsoft.com/office/powerpoint/2010/main" val="265589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F428C7-95A0-4B52-AE7E-8D9A296523C0}" type="datetimeFigureOut">
              <a:rPr lang="en-US" smtClean="0"/>
              <a:t>21-Apr-20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5E817-1D58-4B6C-A545-2F2A4355667E}" type="slidenum">
              <a:rPr lang="en-US" smtClean="0"/>
              <a:t>‹#›</a:t>
            </a:fld>
            <a:endParaRPr lang="en-US"/>
          </a:p>
        </p:txBody>
      </p:sp>
    </p:spTree>
    <p:extLst>
      <p:ext uri="{BB962C8B-B14F-4D97-AF65-F5344CB8AC3E}">
        <p14:creationId xmlns:p14="http://schemas.microsoft.com/office/powerpoint/2010/main" val="1131865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F428C7-95A0-4B52-AE7E-8D9A296523C0}" type="datetimeFigureOut">
              <a:rPr lang="en-US" smtClean="0"/>
              <a:t>21-Apr-20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5E817-1D58-4B6C-A545-2F2A4355667E}" type="slidenum">
              <a:rPr lang="en-US" smtClean="0"/>
              <a:t>‹#›</a:t>
            </a:fld>
            <a:endParaRPr lang="en-US"/>
          </a:p>
        </p:txBody>
      </p:sp>
    </p:spTree>
    <p:extLst>
      <p:ext uri="{BB962C8B-B14F-4D97-AF65-F5344CB8AC3E}">
        <p14:creationId xmlns:p14="http://schemas.microsoft.com/office/powerpoint/2010/main" val="428572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F428C7-95A0-4B52-AE7E-8D9A296523C0}" type="datetimeFigureOut">
              <a:rPr lang="en-US" smtClean="0"/>
              <a:t>21-Apr-20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5E817-1D58-4B6C-A545-2F2A4355667E}" type="slidenum">
              <a:rPr lang="en-US" smtClean="0"/>
              <a:t>‹#›</a:t>
            </a:fld>
            <a:endParaRPr lang="en-US"/>
          </a:p>
        </p:txBody>
      </p:sp>
    </p:spTree>
    <p:extLst>
      <p:ext uri="{BB962C8B-B14F-4D97-AF65-F5344CB8AC3E}">
        <p14:creationId xmlns:p14="http://schemas.microsoft.com/office/powerpoint/2010/main" val="154874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428C7-95A0-4B52-AE7E-8D9A296523C0}" type="datetimeFigureOut">
              <a:rPr lang="en-US" smtClean="0"/>
              <a:t>21-Apr-20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5E817-1D58-4B6C-A545-2F2A4355667E}" type="slidenum">
              <a:rPr lang="en-US" smtClean="0"/>
              <a:t>‹#›</a:t>
            </a:fld>
            <a:endParaRPr lang="en-US"/>
          </a:p>
        </p:txBody>
      </p:sp>
    </p:spTree>
    <p:extLst>
      <p:ext uri="{BB962C8B-B14F-4D97-AF65-F5344CB8AC3E}">
        <p14:creationId xmlns:p14="http://schemas.microsoft.com/office/powerpoint/2010/main" val="679555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428C7-95A0-4B52-AE7E-8D9A296523C0}" type="datetimeFigureOut">
              <a:rPr lang="en-US" smtClean="0"/>
              <a:t>21-Apr-20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5E817-1D58-4B6C-A545-2F2A4355667E}" type="slidenum">
              <a:rPr lang="en-US" smtClean="0"/>
              <a:t>‹#›</a:t>
            </a:fld>
            <a:endParaRPr lang="en-US"/>
          </a:p>
        </p:txBody>
      </p:sp>
    </p:spTree>
    <p:extLst>
      <p:ext uri="{BB962C8B-B14F-4D97-AF65-F5344CB8AC3E}">
        <p14:creationId xmlns:p14="http://schemas.microsoft.com/office/powerpoint/2010/main" val="270986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428C7-95A0-4B52-AE7E-8D9A296523C0}" type="datetimeFigureOut">
              <a:rPr lang="en-US" smtClean="0"/>
              <a:t>21-Apr-20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5E817-1D58-4B6C-A545-2F2A4355667E}" type="slidenum">
              <a:rPr lang="en-US" smtClean="0"/>
              <a:t>‹#›</a:t>
            </a:fld>
            <a:endParaRPr lang="en-US"/>
          </a:p>
        </p:txBody>
      </p:sp>
    </p:spTree>
    <p:extLst>
      <p:ext uri="{BB962C8B-B14F-4D97-AF65-F5344CB8AC3E}">
        <p14:creationId xmlns:p14="http://schemas.microsoft.com/office/powerpoint/2010/main" val="50068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428C7-95A0-4B52-AE7E-8D9A296523C0}" type="datetimeFigureOut">
              <a:rPr lang="en-US" smtClean="0"/>
              <a:t>21-Apr-20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5E817-1D58-4B6C-A545-2F2A4355667E}" type="slidenum">
              <a:rPr lang="en-US" smtClean="0"/>
              <a:t>‹#›</a:t>
            </a:fld>
            <a:endParaRPr lang="en-US"/>
          </a:p>
        </p:txBody>
      </p:sp>
    </p:spTree>
    <p:extLst>
      <p:ext uri="{BB962C8B-B14F-4D97-AF65-F5344CB8AC3E}">
        <p14:creationId xmlns:p14="http://schemas.microsoft.com/office/powerpoint/2010/main" val="2283468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6.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hyperlink" Target="https://en.wikipedia.org/wiki/We_have_met_the_enemy_and_he_is_us" TargetMode="External"/><Relationship Id="rId5" Type="http://schemas.openxmlformats.org/officeDocument/2006/relationships/hyperlink" Target="https://en.wikipedia.org/wiki/Walt_Kelly"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microsoft.com/office/2007/relationships/media" Target="../media/media5.mp3"/><Relationship Id="rId1" Type="http://schemas.openxmlformats.org/officeDocument/2006/relationships/audio" Target="NULL" TargetMode="External"/><Relationship Id="rId6" Type="http://schemas.openxmlformats.org/officeDocument/2006/relationships/image" Target="../media/image9.png"/><Relationship Id="rId5" Type="http://schemas.openxmlformats.org/officeDocument/2006/relationships/hyperlink" Target="https://www.who.int/airpollution/ambient/health-impacts/en/"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5.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0"/>
            <a:ext cx="7543800" cy="1447799"/>
          </a:xfrm>
        </p:spPr>
        <p:txBody>
          <a:bodyPr>
            <a:normAutofit/>
          </a:bodyPr>
          <a:lstStyle/>
          <a:p>
            <a:r>
              <a:rPr lang="en-US" sz="8800" b="1" dirty="0" smtClean="0">
                <a:ln w="19050">
                  <a:solidFill>
                    <a:schemeClr val="tx1"/>
                  </a:solidFill>
                </a:ln>
                <a:solidFill>
                  <a:schemeClr val="bg1"/>
                </a:solidFill>
                <a:effectLst>
                  <a:glow rad="228600">
                    <a:schemeClr val="accent5">
                      <a:satMod val="175000"/>
                      <a:alpha val="40000"/>
                    </a:schemeClr>
                  </a:glow>
                  <a:outerShdw blurRad="50800" dist="38100" dir="5400000" algn="t" rotWithShape="0">
                    <a:prstClr val="black">
                      <a:alpha val="40000"/>
                    </a:prstClr>
                  </a:outerShdw>
                </a:effectLst>
                <a:latin typeface="Cambria" pitchFamily="18" charset="0"/>
              </a:rPr>
              <a:t>EARTH DAY</a:t>
            </a:r>
            <a:endParaRPr lang="en-US" sz="8800" b="1" dirty="0">
              <a:ln w="19050">
                <a:solidFill>
                  <a:schemeClr val="tx1"/>
                </a:solidFill>
              </a:ln>
              <a:solidFill>
                <a:schemeClr val="bg1"/>
              </a:solidFill>
              <a:effectLst>
                <a:glow rad="228600">
                  <a:schemeClr val="accent5">
                    <a:satMod val="175000"/>
                    <a:alpha val="40000"/>
                  </a:schemeClr>
                </a:glow>
                <a:outerShdw blurRad="50800" dist="38100" dir="5400000" algn="t" rotWithShape="0">
                  <a:prstClr val="black">
                    <a:alpha val="40000"/>
                  </a:prstClr>
                </a:outerShdw>
              </a:effectLst>
              <a:latin typeface="Cambria" pitchFamily="18" charset="0"/>
            </a:endParaRPr>
          </a:p>
        </p:txBody>
      </p:sp>
      <p:sp>
        <p:nvSpPr>
          <p:cNvPr id="3" name="Subtitle 2"/>
          <p:cNvSpPr>
            <a:spLocks noGrp="1"/>
          </p:cNvSpPr>
          <p:nvPr>
            <p:ph type="subTitle" idx="1"/>
          </p:nvPr>
        </p:nvSpPr>
        <p:spPr>
          <a:xfrm>
            <a:off x="228600" y="3962400"/>
            <a:ext cx="6400800" cy="1752600"/>
          </a:xfrm>
        </p:spPr>
        <p:txBody>
          <a:bodyPr/>
          <a:lstStyle/>
          <a:p>
            <a:endParaRPr lang="en-US" dirty="0"/>
          </a:p>
        </p:txBody>
      </p:sp>
    </p:spTree>
    <p:extLst>
      <p:ext uri="{BB962C8B-B14F-4D97-AF65-F5344CB8AC3E}">
        <p14:creationId xmlns:p14="http://schemas.microsoft.com/office/powerpoint/2010/main" val="950029017"/>
      </p:ext>
    </p:extLst>
  </p:cSld>
  <p:clrMapOvr>
    <a:masterClrMapping/>
  </p:clrMapOvr>
  <mc:AlternateContent xmlns:mc="http://schemas.openxmlformats.org/markup-compatibility/2006">
    <mc:Choice xmlns:p14="http://schemas.microsoft.com/office/powerpoint/2010/main" Requires="p14">
      <p:transition spd="slow" p14:dur="900" advTm="2000">
        <p14:warp dir="in"/>
      </p:transition>
    </mc:Choice>
    <mc:Fallback>
      <p:transition spd="slow" advTm="2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b="1" dirty="0" smtClean="0">
                <a:ln w="19050">
                  <a:solidFill>
                    <a:schemeClr val="bg1"/>
                  </a:solidFill>
                </a:ln>
              </a:rPr>
              <a:t>ORIGIN OF THE EARTH DAY</a:t>
            </a:r>
            <a:endParaRPr lang="en-US" b="1" dirty="0">
              <a:ln w="19050">
                <a:solidFill>
                  <a:schemeClr val="bg1"/>
                </a:solidFill>
              </a:ln>
            </a:endParaRPr>
          </a:p>
        </p:txBody>
      </p:sp>
      <p:sp>
        <p:nvSpPr>
          <p:cNvPr id="3" name="Content Placeholder 2"/>
          <p:cNvSpPr>
            <a:spLocks noGrp="1"/>
          </p:cNvSpPr>
          <p:nvPr>
            <p:ph idx="1"/>
          </p:nvPr>
        </p:nvSpPr>
        <p:spPr>
          <a:xfrm>
            <a:off x="457200" y="838200"/>
            <a:ext cx="8229600" cy="4525963"/>
          </a:xfrm>
        </p:spPr>
        <p:txBody>
          <a:bodyPr>
            <a:noAutofit/>
          </a:bodyPr>
          <a:lstStyle/>
          <a:p>
            <a:pPr marL="0" indent="0">
              <a:buNone/>
            </a:pPr>
            <a:r>
              <a:rPr lang="en-US" sz="2000" b="1" dirty="0">
                <a:ln w="3175">
                  <a:noFill/>
                </a:ln>
                <a:effectLst/>
                <a:latin typeface="Times New Roman" pitchFamily="18" charset="0"/>
                <a:cs typeface="Times New Roman" pitchFamily="18" charset="0"/>
              </a:rPr>
              <a:t>The first Earth Day was in 1970. Nelson, after seeing the damage done by a </a:t>
            </a:r>
            <a:r>
              <a:rPr lang="en-US" sz="2000" b="1" dirty="0" smtClean="0">
                <a:ln w="3175">
                  <a:noFill/>
                </a:ln>
                <a:effectLst/>
                <a:latin typeface="Times New Roman" pitchFamily="18" charset="0"/>
                <a:cs typeface="Times New Roman" pitchFamily="18" charset="0"/>
              </a:rPr>
              <a:t>1969, massive </a:t>
            </a:r>
            <a:r>
              <a:rPr lang="en-US" sz="2000" b="1" dirty="0">
                <a:ln w="3175">
                  <a:noFill/>
                </a:ln>
                <a:effectLst/>
                <a:latin typeface="Times New Roman" pitchFamily="18" charset="0"/>
                <a:cs typeface="Times New Roman" pitchFamily="18" charset="0"/>
              </a:rPr>
              <a:t>oil spill in Santa Barbara, California, was inspired to organize a </a:t>
            </a:r>
            <a:r>
              <a:rPr lang="en-US" sz="2000" b="1" dirty="0" smtClean="0">
                <a:ln w="3175">
                  <a:noFill/>
                </a:ln>
                <a:effectLst/>
                <a:latin typeface="Times New Roman" pitchFamily="18" charset="0"/>
                <a:cs typeface="Times New Roman" pitchFamily="18" charset="0"/>
              </a:rPr>
              <a:t>national "teach-in</a:t>
            </a:r>
            <a:r>
              <a:rPr lang="en-US" sz="2000" b="1" dirty="0">
                <a:ln w="3175">
                  <a:noFill/>
                </a:ln>
                <a:effectLst/>
                <a:latin typeface="Times New Roman" pitchFamily="18" charset="0"/>
                <a:cs typeface="Times New Roman" pitchFamily="18" charset="0"/>
              </a:rPr>
              <a:t>" that focused on educating the public about the environment</a:t>
            </a:r>
            <a:r>
              <a:rPr lang="en-US" sz="2000" b="1" dirty="0" smtClean="0">
                <a:ln w="3175">
                  <a:noFill/>
                </a:ln>
                <a:effectLst/>
                <a:latin typeface="Times New Roman" pitchFamily="18" charset="0"/>
                <a:cs typeface="Times New Roman" pitchFamily="18" charset="0"/>
              </a:rPr>
              <a:t>.</a:t>
            </a:r>
            <a:endParaRPr lang="en-US" sz="2000" b="1" dirty="0">
              <a:ln w="3175">
                <a:noFill/>
              </a:ln>
              <a:effectLst/>
              <a:latin typeface="Times New Roman" pitchFamily="18" charset="0"/>
              <a:cs typeface="Times New Roman" pitchFamily="18" charset="0"/>
            </a:endParaRPr>
          </a:p>
          <a:p>
            <a:pPr marL="0" indent="0">
              <a:buNone/>
            </a:pPr>
            <a:r>
              <a:rPr lang="en-US" sz="2000" b="1" dirty="0">
                <a:ln w="3175">
                  <a:noFill/>
                </a:ln>
                <a:effectLst/>
                <a:latin typeface="Times New Roman" pitchFamily="18" charset="0"/>
                <a:cs typeface="Times New Roman" pitchFamily="18" charset="0"/>
              </a:rPr>
              <a:t>Nelson recruited Denis Hayes as national coordinator, and persuaded U.S. Rep. </a:t>
            </a:r>
            <a:r>
              <a:rPr lang="en-US" sz="2000" b="1" dirty="0" smtClean="0">
                <a:ln w="3175">
                  <a:noFill/>
                </a:ln>
                <a:effectLst/>
                <a:latin typeface="Times New Roman" pitchFamily="18" charset="0"/>
                <a:cs typeface="Times New Roman" pitchFamily="18" charset="0"/>
              </a:rPr>
              <a:t>Pete McCloskey </a:t>
            </a:r>
            <a:r>
              <a:rPr lang="en-US" sz="2000" b="1" dirty="0">
                <a:ln w="3175">
                  <a:noFill/>
                </a:ln>
                <a:effectLst/>
                <a:latin typeface="Times New Roman" pitchFamily="18" charset="0"/>
                <a:cs typeface="Times New Roman" pitchFamily="18" charset="0"/>
              </a:rPr>
              <a:t>of California to </a:t>
            </a:r>
            <a:r>
              <a:rPr lang="en-US" sz="2000" b="1" dirty="0" smtClean="0">
                <a:ln w="3175">
                  <a:noFill/>
                </a:ln>
                <a:effectLst/>
                <a:latin typeface="Times New Roman" pitchFamily="18" charset="0"/>
                <a:cs typeface="Times New Roman" pitchFamily="18" charset="0"/>
              </a:rPr>
              <a:t>be the </a:t>
            </a:r>
            <a:r>
              <a:rPr lang="en-US" sz="2000" b="1" dirty="0">
                <a:ln w="3175">
                  <a:noFill/>
                </a:ln>
                <a:effectLst/>
                <a:latin typeface="Times New Roman" pitchFamily="18" charset="0"/>
                <a:cs typeface="Times New Roman" pitchFamily="18" charset="0"/>
              </a:rPr>
              <a:t>co-chairman. </a:t>
            </a:r>
            <a:r>
              <a:rPr lang="en-US" sz="2000" b="1" dirty="0">
                <a:ln w="3175">
                  <a:noFill/>
                </a:ln>
                <a:latin typeface="Times New Roman" pitchFamily="18" charset="0"/>
                <a:cs typeface="Times New Roman" pitchFamily="18" charset="0"/>
              </a:rPr>
              <a:t>T</a:t>
            </a:r>
            <a:r>
              <a:rPr lang="en-US" sz="2000" b="1" dirty="0" smtClean="0">
                <a:ln w="3175">
                  <a:noFill/>
                </a:ln>
                <a:effectLst/>
                <a:latin typeface="Times New Roman" pitchFamily="18" charset="0"/>
                <a:cs typeface="Times New Roman" pitchFamily="18" charset="0"/>
              </a:rPr>
              <a:t>hey </a:t>
            </a:r>
            <a:r>
              <a:rPr lang="en-US" sz="2000" b="1" dirty="0">
                <a:ln w="3175">
                  <a:noFill/>
                </a:ln>
                <a:effectLst/>
                <a:latin typeface="Times New Roman" pitchFamily="18" charset="0"/>
                <a:cs typeface="Times New Roman" pitchFamily="18" charset="0"/>
              </a:rPr>
              <a:t>rallied 20 million people across </a:t>
            </a:r>
            <a:r>
              <a:rPr lang="en-US" sz="2000" b="1" dirty="0" smtClean="0">
                <a:ln w="3175">
                  <a:noFill/>
                </a:ln>
                <a:effectLst/>
                <a:latin typeface="Times New Roman" pitchFamily="18" charset="0"/>
                <a:cs typeface="Times New Roman" pitchFamily="18" charset="0"/>
              </a:rPr>
              <a:t>the United </a:t>
            </a:r>
            <a:r>
              <a:rPr lang="en-US" sz="2000" b="1" dirty="0">
                <a:ln w="3175">
                  <a:noFill/>
                </a:ln>
                <a:effectLst/>
                <a:latin typeface="Times New Roman" pitchFamily="18" charset="0"/>
                <a:cs typeface="Times New Roman" pitchFamily="18" charset="0"/>
              </a:rPr>
              <a:t>States on April 20, 1970. Universities held protests, and people gathered </a:t>
            </a:r>
            <a:r>
              <a:rPr lang="en-US" sz="2000" b="1" dirty="0" smtClean="0">
                <a:ln w="3175">
                  <a:noFill/>
                </a:ln>
                <a:effectLst/>
                <a:latin typeface="Times New Roman" pitchFamily="18" charset="0"/>
                <a:cs typeface="Times New Roman" pitchFamily="18" charset="0"/>
              </a:rPr>
              <a:t>in public </a:t>
            </a:r>
            <a:r>
              <a:rPr lang="en-US" sz="2000" b="1" dirty="0">
                <a:ln w="3175">
                  <a:noFill/>
                </a:ln>
                <a:effectLst/>
                <a:latin typeface="Times New Roman" pitchFamily="18" charset="0"/>
                <a:cs typeface="Times New Roman" pitchFamily="18" charset="0"/>
              </a:rPr>
              <a:t>areas to talk about the environment and find ways to defend the planet</a:t>
            </a:r>
            <a:r>
              <a:rPr lang="en-US" sz="2000" b="1" dirty="0" smtClean="0">
                <a:ln w="3175">
                  <a:noFill/>
                </a:ln>
                <a:effectLst/>
                <a:latin typeface="Times New Roman" pitchFamily="18" charset="0"/>
                <a:cs typeface="Times New Roman" pitchFamily="18" charset="0"/>
              </a:rPr>
              <a:t>.</a:t>
            </a:r>
            <a:endParaRPr lang="en-US" sz="2000" b="1" dirty="0">
              <a:ln w="3175">
                <a:noFill/>
              </a:ln>
              <a:effectLst/>
              <a:latin typeface="Times New Roman" pitchFamily="18" charset="0"/>
              <a:cs typeface="Times New Roman" pitchFamily="18" charset="0"/>
            </a:endParaRPr>
          </a:p>
          <a:p>
            <a:pPr marL="0" indent="0">
              <a:buNone/>
            </a:pPr>
            <a:r>
              <a:rPr lang="en-US" sz="2000" b="1" dirty="0">
                <a:ln w="3175">
                  <a:noFill/>
                </a:ln>
                <a:effectLst/>
                <a:latin typeface="Times New Roman" pitchFamily="18" charset="0"/>
                <a:cs typeface="Times New Roman" pitchFamily="18" charset="0"/>
              </a:rPr>
              <a:t>In 1995, President Bill Clinton awarded Nelson the Presidential Medal of Freedom </a:t>
            </a:r>
            <a:r>
              <a:rPr lang="en-US" sz="2000" b="1" dirty="0" smtClean="0">
                <a:ln w="3175">
                  <a:noFill/>
                </a:ln>
                <a:effectLst/>
                <a:latin typeface="Times New Roman" pitchFamily="18" charset="0"/>
                <a:cs typeface="Times New Roman" pitchFamily="18" charset="0"/>
              </a:rPr>
              <a:t>for being </a:t>
            </a:r>
            <a:r>
              <a:rPr lang="en-US" sz="2000" b="1" dirty="0">
                <a:ln w="3175">
                  <a:noFill/>
                </a:ln>
                <a:effectLst/>
                <a:latin typeface="Times New Roman" pitchFamily="18" charset="0"/>
                <a:cs typeface="Times New Roman" pitchFamily="18" charset="0"/>
              </a:rPr>
              <a:t>the founder of Earth Day. This is the highest honor given to civilians in </a:t>
            </a:r>
            <a:r>
              <a:rPr lang="en-US" sz="2000" b="1" dirty="0" smtClean="0">
                <a:ln w="3175">
                  <a:noFill/>
                </a:ln>
                <a:effectLst/>
                <a:latin typeface="Times New Roman" pitchFamily="18" charset="0"/>
                <a:cs typeface="Times New Roman" pitchFamily="18" charset="0"/>
              </a:rPr>
              <a:t>the United </a:t>
            </a:r>
            <a:r>
              <a:rPr lang="en-US" sz="2000" b="1" dirty="0">
                <a:ln w="3175">
                  <a:noFill/>
                </a:ln>
                <a:effectLst/>
                <a:latin typeface="Times New Roman" pitchFamily="18" charset="0"/>
                <a:cs typeface="Times New Roman" pitchFamily="18" charset="0"/>
              </a:rPr>
              <a:t>States.</a:t>
            </a:r>
          </a:p>
          <a:p>
            <a:pPr marL="0" indent="0">
              <a:buNone/>
            </a:pPr>
            <a:endParaRPr lang="en-US" sz="2000" b="1" dirty="0">
              <a:ln w="3175">
                <a:noFill/>
              </a:ln>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4430973"/>
            <a:ext cx="2209800" cy="2322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9349" y="5592141"/>
            <a:ext cx="5638800" cy="101566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solidFill>
                  <a:schemeClr val="bg1"/>
                </a:solidFill>
              </a:rPr>
              <a:t>“THE NEXT TEN YEARS MAY BE MORE IMPORTANT THAN THE LAST TEN THOUSAND DETERMINING THE </a:t>
            </a:r>
          </a:p>
          <a:p>
            <a:r>
              <a:rPr lang="en-US" sz="2000" b="1" dirty="0" smtClean="0">
                <a:solidFill>
                  <a:schemeClr val="bg1"/>
                </a:solidFill>
              </a:rPr>
              <a:t>FATE OF OUR OCEANS.”</a:t>
            </a:r>
            <a:endParaRPr lang="en-US" sz="2000" b="1" dirty="0">
              <a:solidFill>
                <a:schemeClr val="bg1"/>
              </a:solidFill>
            </a:endParaRPr>
          </a:p>
        </p:txBody>
      </p:sp>
      <p:pic>
        <p:nvPicPr>
          <p:cNvPr id="13" name="gAURV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53400" y="76200"/>
            <a:ext cx="609600" cy="609600"/>
          </a:xfrm>
          <a:prstGeom prst="rect">
            <a:avLst/>
          </a:prstGeom>
        </p:spPr>
      </p:pic>
    </p:spTree>
    <p:extLst>
      <p:ext uri="{BB962C8B-B14F-4D97-AF65-F5344CB8AC3E}">
        <p14:creationId xmlns:p14="http://schemas.microsoft.com/office/powerpoint/2010/main" val="2029945460"/>
      </p:ext>
    </p:extLst>
  </p:cSld>
  <p:clrMapOvr>
    <a:masterClrMapping/>
  </p:clrMapOvr>
  <mc:AlternateContent xmlns:mc="http://schemas.openxmlformats.org/markup-compatibility/2006">
    <mc:Choice xmlns:p14="http://schemas.microsoft.com/office/powerpoint/2010/main" Requires="p14">
      <p:transition spd="slow" p14:dur="800" advTm="72000">
        <p:circle/>
      </p:transition>
    </mc:Choice>
    <mc:Fallback>
      <p:transition spd="slow" advTm="72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734"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ln w="19050">
                  <a:solidFill>
                    <a:schemeClr val="bg1"/>
                  </a:solidFill>
                </a:ln>
              </a:rPr>
              <a:t>FIRST EARTH DAY</a:t>
            </a:r>
            <a:endParaRPr lang="en-US" b="1" dirty="0">
              <a:ln w="19050">
                <a:solidFill>
                  <a:schemeClr val="bg1"/>
                </a:solidFill>
              </a:ln>
            </a:endParaRPr>
          </a:p>
        </p:txBody>
      </p:sp>
      <p:sp>
        <p:nvSpPr>
          <p:cNvPr id="3" name="Content Placeholder 2"/>
          <p:cNvSpPr>
            <a:spLocks noGrp="1"/>
          </p:cNvSpPr>
          <p:nvPr>
            <p:ph idx="1"/>
          </p:nvPr>
        </p:nvSpPr>
        <p:spPr>
          <a:xfrm>
            <a:off x="457200" y="918527"/>
            <a:ext cx="8229600" cy="4525963"/>
          </a:xfrm>
        </p:spPr>
        <p:txBody>
          <a:bodyPr>
            <a:normAutofit/>
          </a:bodyPr>
          <a:lstStyle/>
          <a:p>
            <a:pPr marL="0" indent="0">
              <a:buNone/>
            </a:pPr>
            <a:r>
              <a:rPr lang="en-US" sz="2000" b="1" dirty="0">
                <a:latin typeface="Times New Roman" pitchFamily="18" charset="0"/>
                <a:cs typeface="Times New Roman" pitchFamily="18" charset="0"/>
              </a:rPr>
              <a:t>The first Earth Day celebrations took place in two thousand colleges and universities, roughly ten thousand primary and secondary schools, and hundreds of communities across the United States. </a:t>
            </a:r>
            <a:endParaRPr lang="en-US" sz="2000" b="1" dirty="0" smtClean="0">
              <a:latin typeface="Times New Roman" pitchFamily="18" charset="0"/>
              <a:cs typeface="Times New Roman" pitchFamily="18" charset="0"/>
            </a:endParaRPr>
          </a:p>
          <a:p>
            <a:pPr marL="0" indent="0">
              <a:buNone/>
            </a:pPr>
            <a:r>
              <a:rPr lang="en-US" sz="2000" b="1" dirty="0" smtClean="0">
                <a:latin typeface="Times New Roman" pitchFamily="18" charset="0"/>
                <a:cs typeface="Times New Roman" pitchFamily="18" charset="0"/>
              </a:rPr>
              <a:t>Today it</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is observed in 192 countries, and coordinated by the nonprofit Earth Day Network, chaired by the first Earth Day 1970 organizer Denis Hayes, according to whom Earth Day is now </a:t>
            </a:r>
            <a:r>
              <a:rPr lang="en-US" sz="2000" b="1" dirty="0" smtClean="0">
                <a:latin typeface="Times New Roman" pitchFamily="18" charset="0"/>
                <a:cs typeface="Times New Roman" pitchFamily="18" charset="0"/>
              </a:rPr>
              <a:t>“The largest </a:t>
            </a:r>
            <a:r>
              <a:rPr lang="en-US" sz="2000" b="1" dirty="0">
                <a:latin typeface="Times New Roman" pitchFamily="18" charset="0"/>
                <a:cs typeface="Times New Roman" pitchFamily="18" charset="0"/>
              </a:rPr>
              <a:t>secular </a:t>
            </a:r>
            <a:r>
              <a:rPr lang="en-US" sz="2000" b="1" dirty="0" smtClean="0">
                <a:latin typeface="Times New Roman" pitchFamily="18" charset="0"/>
                <a:cs typeface="Times New Roman" pitchFamily="18" charset="0"/>
              </a:rPr>
              <a:t> holiday </a:t>
            </a:r>
            <a:r>
              <a:rPr lang="en-US" sz="2000" b="1" dirty="0">
                <a:latin typeface="Times New Roman" pitchFamily="18" charset="0"/>
                <a:cs typeface="Times New Roman" pitchFamily="18" charset="0"/>
              </a:rPr>
              <a:t>in the world, celebrated by more than a billion people every year</a:t>
            </a:r>
            <a:r>
              <a:rPr lang="en-US" sz="2000" b="1" dirty="0" smtClean="0">
                <a:latin typeface="Times New Roman" pitchFamily="18" charset="0"/>
                <a:cs typeface="Times New Roman" pitchFamily="18" charset="0"/>
              </a:rPr>
              <a:t>.”</a:t>
            </a:r>
          </a:p>
          <a:p>
            <a:pPr marL="0" indent="0">
              <a:buNone/>
            </a:pPr>
            <a:r>
              <a:rPr lang="en-US" sz="2000" b="1" dirty="0" smtClean="0">
                <a:latin typeface="Times New Roman" pitchFamily="18" charset="0"/>
                <a:cs typeface="Times New Roman" pitchFamily="18" charset="0"/>
              </a:rPr>
              <a:t>“</a:t>
            </a:r>
            <a:r>
              <a:rPr lang="en-US" sz="2000" b="1" dirty="0">
                <a:latin typeface="Times New Roman" pitchFamily="18" charset="0"/>
                <a:cs typeface="Times New Roman" pitchFamily="18" charset="0"/>
              </a:rPr>
              <a:t> </a:t>
            </a:r>
            <a:r>
              <a:rPr lang="en-US" sz="2000" b="1" dirty="0">
                <a:latin typeface="Times New Roman" pitchFamily="18" charset="0"/>
                <a:cs typeface="Times New Roman" pitchFamily="18" charset="0"/>
                <a:hlinkClick r:id="rId5" tooltip="Walt Kelly"/>
              </a:rPr>
              <a:t>Walt Kelly</a:t>
            </a:r>
            <a:r>
              <a:rPr lang="en-US" sz="2000" b="1" dirty="0">
                <a:latin typeface="Times New Roman" pitchFamily="18" charset="0"/>
                <a:cs typeface="Times New Roman" pitchFamily="18" charset="0"/>
              </a:rPr>
              <a:t> created an anti-pollution poster featuring his comic strip character Pogo with the quotation "</a:t>
            </a:r>
            <a:r>
              <a:rPr lang="en-US" sz="2000" b="1" dirty="0">
                <a:latin typeface="Times New Roman" pitchFamily="18" charset="0"/>
                <a:cs typeface="Times New Roman" pitchFamily="18" charset="0"/>
                <a:hlinkClick r:id="rId6" tooltip="We have met the enemy and he is us"/>
              </a:rPr>
              <a:t>We have met the enemy and he is us</a:t>
            </a:r>
            <a:r>
              <a:rPr lang="en-US" sz="2000" b="1" dirty="0">
                <a:latin typeface="Times New Roman" pitchFamily="18" charset="0"/>
                <a:cs typeface="Times New Roman" pitchFamily="18" charset="0"/>
              </a:rPr>
              <a:t>" to promote the 1970 Earth Day.</a:t>
            </a:r>
          </a:p>
          <a:p>
            <a:pPr marL="0" indent="0">
              <a:buNone/>
            </a:pPr>
            <a:endParaRPr lang="en-US" sz="2000" b="1"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4030980"/>
            <a:ext cx="4038600" cy="28270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2900" y="5562600"/>
            <a:ext cx="4457700" cy="101566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solidFill>
                  <a:schemeClr val="bg1"/>
                </a:solidFill>
              </a:rPr>
              <a:t>“WHEN ONE TUGS AT A SINGLE THING IN NATURE, HE FINDS IT ATTACHED TO THE REST OF THE WORLD.”</a:t>
            </a:r>
          </a:p>
        </p:txBody>
      </p:sp>
      <p:pic>
        <p:nvPicPr>
          <p:cNvPr id="7" name="AASHI.mp3">
            <a:hlinkClick r:id="" action="ppaction://media"/>
          </p:cNvPr>
          <p:cNvPicPr>
            <a:picLocks noChangeAspect="1"/>
          </p:cNvPicPr>
          <p:nvPr>
            <a:audioFile r:link="rId1"/>
            <p:extLst>
              <p:ext uri="{DAA4B4D4-6D71-4841-9C94-3DE7FCFB9230}">
                <p14:media xmlns:p14="http://schemas.microsoft.com/office/powerpoint/2010/main" r:embed="rId2">
                  <p14:trim end="6955.1556"/>
                </p14:media>
              </p:ext>
            </p:extLst>
          </p:nvPr>
        </p:nvPicPr>
        <p:blipFill>
          <a:blip r:embed="rId8"/>
          <a:stretch>
            <a:fillRect/>
          </a:stretch>
        </p:blipFill>
        <p:spPr>
          <a:xfrm>
            <a:off x="7467600" y="147851"/>
            <a:ext cx="609600" cy="609600"/>
          </a:xfrm>
          <a:prstGeom prst="rect">
            <a:avLst/>
          </a:prstGeom>
        </p:spPr>
      </p:pic>
    </p:spTree>
    <p:extLst>
      <p:ext uri="{BB962C8B-B14F-4D97-AF65-F5344CB8AC3E}">
        <p14:creationId xmlns:p14="http://schemas.microsoft.com/office/powerpoint/2010/main" val="4135455948"/>
      </p:ext>
    </p:extLst>
  </p:cSld>
  <p:clrMapOvr>
    <a:masterClrMapping/>
  </p:clrMapOvr>
  <mc:AlternateContent xmlns:mc="http://schemas.openxmlformats.org/markup-compatibility/2006">
    <mc:Choice xmlns:p14="http://schemas.microsoft.com/office/powerpoint/2010/main" Requires="p14">
      <p:transition spd="slow" p14:dur="1100" advTm="58000">
        <p14:switch dir="r"/>
      </p:transition>
    </mc:Choice>
    <mc:Fallback>
      <p:transition spd="slow" advTm="5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0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0">
                  <a:solidFill>
                    <a:schemeClr val="bg1"/>
                  </a:solidFill>
                </a:ln>
              </a:rPr>
              <a:t>THEME OF EARTH DAY</a:t>
            </a:r>
            <a:endParaRPr lang="en-US" b="1" dirty="0">
              <a:ln w="19050">
                <a:solidFill>
                  <a:schemeClr val="bg1"/>
                </a:solidFill>
              </a:ln>
            </a:endParaRPr>
          </a:p>
        </p:txBody>
      </p:sp>
      <p:sp>
        <p:nvSpPr>
          <p:cNvPr id="3" name="Content Placeholder 2"/>
          <p:cNvSpPr>
            <a:spLocks noGrp="1"/>
          </p:cNvSpPr>
          <p:nvPr>
            <p:ph idx="1"/>
          </p:nvPr>
        </p:nvSpPr>
        <p:spPr/>
        <p:txBody>
          <a:bodyPr>
            <a:normAutofit/>
          </a:bodyPr>
          <a:lstStyle/>
          <a:p>
            <a:pPr marL="0" indent="0">
              <a:buNone/>
            </a:pPr>
            <a:r>
              <a:rPr lang="en-US" b="1" dirty="0" smtClean="0">
                <a:latin typeface="Times New Roman" pitchFamily="18" charset="0"/>
                <a:cs typeface="Times New Roman" pitchFamily="18" charset="0"/>
              </a:rPr>
              <a:t>The theme for Earth Day 2020 is climate action. The enormous challenge — but also the vast opportunities — of action on climate change have distinguished the issue as the most pressing topic for the 50th </a:t>
            </a:r>
            <a:r>
              <a:rPr lang="en-US" b="1" dirty="0" smtClean="0">
                <a:latin typeface="Times New Roman" pitchFamily="18" charset="0"/>
                <a:cs typeface="Times New Roman" pitchFamily="18" charset="0"/>
              </a:rPr>
              <a:t>anniversary. </a:t>
            </a:r>
            <a:endParaRPr lang="en-US"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7358" y="4098786"/>
            <a:ext cx="2552700" cy="2552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7630" y="5943600"/>
            <a:ext cx="5134970"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000" b="1" dirty="0" smtClean="0">
                <a:solidFill>
                  <a:schemeClr val="bg1"/>
                </a:solidFill>
              </a:rPr>
              <a:t>“NATURE IS NOT MUTE, IT IS MAN WHO IS DEAF.”</a:t>
            </a:r>
            <a:endParaRPr lang="en-US" sz="2000" b="1" dirty="0">
              <a:solidFill>
                <a:schemeClr val="bg1"/>
              </a:solidFill>
            </a:endParaRPr>
          </a:p>
        </p:txBody>
      </p:sp>
      <p:pic>
        <p:nvPicPr>
          <p:cNvPr id="6" name="AADARSH.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760458" y="533400"/>
            <a:ext cx="609600" cy="609600"/>
          </a:xfrm>
          <a:prstGeom prst="rect">
            <a:avLst/>
          </a:prstGeom>
        </p:spPr>
      </p:pic>
    </p:spTree>
    <p:extLst>
      <p:ext uri="{BB962C8B-B14F-4D97-AF65-F5344CB8AC3E}">
        <p14:creationId xmlns:p14="http://schemas.microsoft.com/office/powerpoint/2010/main" val="2096812946"/>
      </p:ext>
    </p:extLst>
  </p:cSld>
  <p:clrMapOvr>
    <a:masterClrMapping/>
  </p:clrMapOvr>
  <mc:AlternateContent xmlns:mc="http://schemas.openxmlformats.org/markup-compatibility/2006">
    <mc:Choice xmlns:p14="http://schemas.microsoft.com/office/powerpoint/2010/main" Requires="p14">
      <p:transition spd="slow" p14:dur="1400" advTm="21000">
        <p14:ripple/>
      </p:transition>
    </mc:Choice>
    <mc:Fallback>
      <p:transition spd="slow" advTm="2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4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ln w="19050">
                  <a:solidFill>
                    <a:schemeClr val="bg1"/>
                  </a:solidFill>
                </a:ln>
              </a:rPr>
              <a:t>FACTS ABOUT EARTH DAY</a:t>
            </a:r>
            <a:endParaRPr lang="en-US" b="1" dirty="0">
              <a:ln w="19050">
                <a:solidFill>
                  <a:schemeClr val="bg1"/>
                </a:solidFill>
              </a:ln>
            </a:endParaRPr>
          </a:p>
        </p:txBody>
      </p:sp>
      <p:sp>
        <p:nvSpPr>
          <p:cNvPr id="3" name="Content Placeholder 2"/>
          <p:cNvSpPr>
            <a:spLocks noGrp="1"/>
          </p:cNvSpPr>
          <p:nvPr>
            <p:ph idx="1"/>
          </p:nvPr>
        </p:nvSpPr>
        <p:spPr>
          <a:xfrm>
            <a:off x="457200" y="826673"/>
            <a:ext cx="8229600" cy="4525963"/>
          </a:xfrm>
        </p:spPr>
        <p:txBody>
          <a:bodyPr>
            <a:noAutofit/>
          </a:bodyPr>
          <a:lstStyle/>
          <a:p>
            <a:r>
              <a:rPr lang="en-US" sz="1700" dirty="0" smtClean="0"/>
              <a:t> </a:t>
            </a:r>
            <a:r>
              <a:rPr lang="en-US" sz="1700" b="1" dirty="0">
                <a:latin typeface="Times New Roman" pitchFamily="18" charset="0"/>
                <a:cs typeface="Times New Roman" pitchFamily="18" charset="0"/>
              </a:rPr>
              <a:t>The first Earth Day was celebrated on April 22, 1970.</a:t>
            </a:r>
          </a:p>
          <a:p>
            <a:r>
              <a:rPr lang="en-US" sz="1700" b="1" dirty="0" smtClean="0">
                <a:latin typeface="Times New Roman" pitchFamily="18" charset="0"/>
                <a:cs typeface="Times New Roman" pitchFamily="18" charset="0"/>
              </a:rPr>
              <a:t> </a:t>
            </a:r>
            <a:r>
              <a:rPr lang="en-US" sz="1700" b="1" dirty="0">
                <a:latin typeface="Times New Roman" pitchFamily="18" charset="0"/>
                <a:cs typeface="Times New Roman" pitchFamily="18" charset="0"/>
              </a:rPr>
              <a:t>Earth Day originated in the US but became recognized worldwide by 1990.</a:t>
            </a:r>
          </a:p>
          <a:p>
            <a:r>
              <a:rPr lang="en-US" sz="1700" b="1" dirty="0" smtClean="0">
                <a:latin typeface="Times New Roman" pitchFamily="18" charset="0"/>
                <a:cs typeface="Times New Roman" pitchFamily="18" charset="0"/>
              </a:rPr>
              <a:t> </a:t>
            </a:r>
            <a:r>
              <a:rPr lang="en-US" sz="1700" b="1" dirty="0">
                <a:latin typeface="Times New Roman" pitchFamily="18" charset="0"/>
                <a:cs typeface="Times New Roman" pitchFamily="18" charset="0"/>
              </a:rPr>
              <a:t>On Earth Day 2009, Disney released a documentary film called Earth that followed the migration paths </a:t>
            </a:r>
            <a:r>
              <a:rPr lang="en-US" sz="1700" b="1" dirty="0" smtClean="0">
                <a:latin typeface="Times New Roman" pitchFamily="18" charset="0"/>
                <a:cs typeface="Times New Roman" pitchFamily="18" charset="0"/>
              </a:rPr>
              <a:t>of four </a:t>
            </a:r>
            <a:r>
              <a:rPr lang="en-US" sz="1700" b="1" dirty="0">
                <a:latin typeface="Times New Roman" pitchFamily="18" charset="0"/>
                <a:cs typeface="Times New Roman" pitchFamily="18" charset="0"/>
              </a:rPr>
              <a:t>animal families.</a:t>
            </a:r>
          </a:p>
          <a:p>
            <a:r>
              <a:rPr lang="en-US" sz="1700" b="1" dirty="0" smtClean="0">
                <a:latin typeface="Times New Roman" pitchFamily="18" charset="0"/>
                <a:cs typeface="Times New Roman" pitchFamily="18" charset="0"/>
              </a:rPr>
              <a:t> </a:t>
            </a:r>
            <a:r>
              <a:rPr lang="en-US" sz="1700" b="1" dirty="0">
                <a:latin typeface="Times New Roman" pitchFamily="18" charset="0"/>
                <a:cs typeface="Times New Roman" pitchFamily="18" charset="0"/>
              </a:rPr>
              <a:t>On the very first Earth Day, 20 million people gathered in the streets of America to protest the </a:t>
            </a:r>
            <a:r>
              <a:rPr lang="en-US" sz="1700" b="1" dirty="0" smtClean="0">
                <a:latin typeface="Times New Roman" pitchFamily="18" charset="0"/>
                <a:cs typeface="Times New Roman" pitchFamily="18" charset="0"/>
              </a:rPr>
              <a:t>industrial revolution</a:t>
            </a:r>
            <a:r>
              <a:rPr lang="en-US" sz="1700" b="1" dirty="0">
                <a:latin typeface="Times New Roman" pitchFamily="18" charset="0"/>
                <a:cs typeface="Times New Roman" pitchFamily="18" charset="0"/>
              </a:rPr>
              <a:t>. An environmental movement was born as a result.</a:t>
            </a:r>
          </a:p>
          <a:p>
            <a:r>
              <a:rPr lang="en-US" sz="1700" b="1" dirty="0" smtClean="0">
                <a:latin typeface="Times New Roman" pitchFamily="18" charset="0"/>
                <a:cs typeface="Times New Roman" pitchFamily="18" charset="0"/>
              </a:rPr>
              <a:t> </a:t>
            </a:r>
            <a:r>
              <a:rPr lang="en-US" sz="1700" b="1" dirty="0">
                <a:latin typeface="Times New Roman" pitchFamily="18" charset="0"/>
                <a:cs typeface="Times New Roman" pitchFamily="18" charset="0"/>
              </a:rPr>
              <a:t>Every year on April 22, men, women, and children collect garbage, plant trees, clean up coral reefs, </a:t>
            </a:r>
            <a:r>
              <a:rPr lang="en-US" sz="1700" b="1" dirty="0" smtClean="0">
                <a:latin typeface="Times New Roman" pitchFamily="18" charset="0"/>
                <a:cs typeface="Times New Roman" pitchFamily="18" charset="0"/>
              </a:rPr>
              <a:t>show movies</a:t>
            </a:r>
            <a:r>
              <a:rPr lang="en-US" sz="1700" b="1" dirty="0">
                <a:latin typeface="Times New Roman" pitchFamily="18" charset="0"/>
                <a:cs typeface="Times New Roman" pitchFamily="18" charset="0"/>
              </a:rPr>
              <a:t>, sign petitions, and plan for a better future for our planet.</a:t>
            </a:r>
          </a:p>
          <a:p>
            <a:r>
              <a:rPr lang="en-US" sz="1700" b="1" dirty="0" smtClean="0">
                <a:latin typeface="Times New Roman" pitchFamily="18" charset="0"/>
                <a:cs typeface="Times New Roman" pitchFamily="18" charset="0"/>
              </a:rPr>
              <a:t> </a:t>
            </a:r>
            <a:r>
              <a:rPr lang="en-US" sz="1700" b="1" dirty="0">
                <a:latin typeface="Times New Roman" pitchFamily="18" charset="0"/>
                <a:cs typeface="Times New Roman" pitchFamily="18" charset="0"/>
              </a:rPr>
              <a:t>Recycle old or worn-out clothes to help our planet.</a:t>
            </a:r>
          </a:p>
          <a:p>
            <a:r>
              <a:rPr lang="en-US" sz="1700" b="1" dirty="0" smtClean="0">
                <a:latin typeface="Times New Roman" pitchFamily="18" charset="0"/>
                <a:cs typeface="Times New Roman" pitchFamily="18" charset="0"/>
              </a:rPr>
              <a:t> </a:t>
            </a:r>
            <a:r>
              <a:rPr lang="en-US" sz="1700" b="1" dirty="0">
                <a:latin typeface="Times New Roman" pitchFamily="18" charset="0"/>
                <a:cs typeface="Times New Roman" pitchFamily="18" charset="0"/>
              </a:rPr>
              <a:t>Gaylord Nelson founded Earth Day while he was working as a US senator.</a:t>
            </a:r>
          </a:p>
          <a:p>
            <a:r>
              <a:rPr lang="en-US" sz="1700" b="1" dirty="0" smtClean="0">
                <a:latin typeface="Times New Roman" pitchFamily="18" charset="0"/>
                <a:cs typeface="Times New Roman" pitchFamily="18" charset="0"/>
              </a:rPr>
              <a:t> </a:t>
            </a:r>
            <a:r>
              <a:rPr lang="en-US" sz="1700" b="1" dirty="0">
                <a:latin typeface="Times New Roman" pitchFamily="18" charset="0"/>
                <a:cs typeface="Times New Roman" pitchFamily="18" charset="0"/>
              </a:rPr>
              <a:t>Earth Day was renamed officially by the UN in 2009 as International Mother Earth Day.</a:t>
            </a:r>
          </a:p>
          <a:p>
            <a:r>
              <a:rPr lang="en-US" sz="1700" b="1" dirty="0" smtClean="0">
                <a:latin typeface="Times New Roman" pitchFamily="18" charset="0"/>
                <a:cs typeface="Times New Roman" pitchFamily="18" charset="0"/>
              </a:rPr>
              <a:t> </a:t>
            </a:r>
            <a:r>
              <a:rPr lang="en-US" sz="1700" b="1" dirty="0">
                <a:latin typeface="Times New Roman" pitchFamily="18" charset="0"/>
                <a:cs typeface="Times New Roman" pitchFamily="18" charset="0"/>
              </a:rPr>
              <a:t>Some schools and communities celebrate Earth Day for a whole week to expand the time frame that </a:t>
            </a:r>
            <a:r>
              <a:rPr lang="en-US" sz="1700" b="1" dirty="0" smtClean="0">
                <a:latin typeface="Times New Roman" pitchFamily="18" charset="0"/>
                <a:cs typeface="Times New Roman" pitchFamily="18" charset="0"/>
              </a:rPr>
              <a:t>people focus </a:t>
            </a:r>
            <a:r>
              <a:rPr lang="en-US" sz="1700" b="1" dirty="0">
                <a:latin typeface="Times New Roman" pitchFamily="18" charset="0"/>
                <a:cs typeface="Times New Roman" pitchFamily="18" charset="0"/>
              </a:rPr>
              <a:t>on the earth and how they can preserve it</a:t>
            </a:r>
            <a:r>
              <a:rPr lang="en-US" sz="1700" b="1" dirty="0" smtClean="0">
                <a:latin typeface="Times New Roman" pitchFamily="18" charset="0"/>
                <a:cs typeface="Times New Roman" pitchFamily="18" charset="0"/>
              </a:rPr>
              <a:t>.</a:t>
            </a:r>
            <a:endParaRPr lang="en-US" sz="17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6966" y="5352636"/>
            <a:ext cx="2343150" cy="1478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5867400"/>
            <a:ext cx="5638800"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b="1" dirty="0" smtClean="0">
                <a:solidFill>
                  <a:schemeClr val="bg1"/>
                </a:solidFill>
              </a:rPr>
              <a:t>“HUMANS ARE THE ONLY CREATURES ON EARTH THAT WILL CUT DOWN A TREE,TURN IT INTO A PAPER,THEN WRITE”, “SAVE THE TREES” ON IT</a:t>
            </a:r>
            <a:endParaRPr lang="en-US" b="1" dirty="0">
              <a:solidFill>
                <a:schemeClr val="bg1"/>
              </a:solidFill>
            </a:endParaRPr>
          </a:p>
        </p:txBody>
      </p:sp>
      <p:pic>
        <p:nvPicPr>
          <p:cNvPr id="5" name="SNEH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48541" y="152400"/>
            <a:ext cx="609600" cy="609600"/>
          </a:xfrm>
          <a:prstGeom prst="rect">
            <a:avLst/>
          </a:prstGeom>
        </p:spPr>
      </p:pic>
    </p:spTree>
    <p:extLst>
      <p:ext uri="{BB962C8B-B14F-4D97-AF65-F5344CB8AC3E}">
        <p14:creationId xmlns:p14="http://schemas.microsoft.com/office/powerpoint/2010/main" val="872994669"/>
      </p:ext>
    </p:extLst>
  </p:cSld>
  <p:clrMapOvr>
    <a:masterClrMapping/>
  </p:clrMapOvr>
  <mc:AlternateContent xmlns:mc="http://schemas.openxmlformats.org/markup-compatibility/2006">
    <mc:Choice xmlns:p14="http://schemas.microsoft.com/office/powerpoint/2010/main" Requires="p14">
      <p:transition spd="slow" p14:dur="2000" advTm="76000">
        <p14:vortex dir="r"/>
      </p:transition>
    </mc:Choice>
    <mc:Fallback>
      <p:transition spd="slow" advTm="7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20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12838"/>
          </a:xfrm>
        </p:spPr>
        <p:txBody>
          <a:bodyPr>
            <a:normAutofit fontScale="90000"/>
          </a:bodyPr>
          <a:lstStyle/>
          <a:p>
            <a:r>
              <a:rPr lang="en-US" b="1" dirty="0" smtClean="0">
                <a:ln w="19050">
                  <a:solidFill>
                    <a:schemeClr val="bg1"/>
                  </a:solidFill>
                </a:ln>
              </a:rPr>
              <a:t>COVID-19 &amp; EARTH’S ATMOSPHERE</a:t>
            </a:r>
            <a:endParaRPr lang="en-US" b="1" dirty="0">
              <a:ln w="19050">
                <a:solidFill>
                  <a:schemeClr val="bg1"/>
                </a:solidFill>
              </a:ln>
            </a:endParaRPr>
          </a:p>
        </p:txBody>
      </p:sp>
      <p:sp>
        <p:nvSpPr>
          <p:cNvPr id="3" name="Content Placeholder 2"/>
          <p:cNvSpPr>
            <a:spLocks noGrp="1"/>
          </p:cNvSpPr>
          <p:nvPr>
            <p:ph idx="1"/>
          </p:nvPr>
        </p:nvSpPr>
        <p:spPr>
          <a:xfrm>
            <a:off x="457200" y="914400"/>
            <a:ext cx="8229600" cy="4525963"/>
          </a:xfrm>
        </p:spPr>
        <p:txBody>
          <a:bodyPr>
            <a:normAutofit/>
          </a:bodyPr>
          <a:lstStyle/>
          <a:p>
            <a:pPr marL="0" indent="0">
              <a:buNone/>
            </a:pPr>
            <a:r>
              <a:rPr lang="en-US" sz="2000" b="1" dirty="0">
                <a:latin typeface="Times New Roman" pitchFamily="18" charset="0"/>
                <a:cs typeface="Times New Roman" pitchFamily="18" charset="0"/>
              </a:rPr>
              <a:t>As the coronavirus pandemic impacts millions across the world and brings economies to a grinding halt, there is a lot of talk about how emissions from fossil fuel combustion have dropped radically in many countries. Yet this is no solution to air pollution and climate change. For while eerily empty cities may be bathed in blue skies, millions are suddenly out of work and wondering how they are going to care for their </a:t>
            </a:r>
            <a:r>
              <a:rPr lang="en-US" sz="2000" b="1" dirty="0" smtClean="0">
                <a:latin typeface="Times New Roman" pitchFamily="18" charset="0"/>
                <a:cs typeface="Times New Roman" pitchFamily="18" charset="0"/>
              </a:rPr>
              <a:t>families.</a:t>
            </a:r>
          </a:p>
          <a:p>
            <a:pPr marL="0" indent="0">
              <a:buNone/>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poor and most vulnerable will suffer most from both the health impacts and the economic crisis. Cleaner air for a few months may be a tiny silver lining to COVID-19’s dark clouds, but will do little in the long run to solve the problem of outdoor air pollution that </a:t>
            </a:r>
            <a:r>
              <a:rPr lang="en-US" sz="2000" b="1" dirty="0">
                <a:latin typeface="Times New Roman" pitchFamily="18" charset="0"/>
                <a:cs typeface="Times New Roman" pitchFamily="18" charset="0"/>
                <a:hlinkClick r:id="rId5"/>
              </a:rPr>
              <a:t>kills more than four million people</a:t>
            </a:r>
            <a:r>
              <a:rPr lang="en-US" sz="2000" b="1" dirty="0">
                <a:latin typeface="Times New Roman" pitchFamily="18" charset="0"/>
                <a:cs typeface="Times New Roman" pitchFamily="18" charset="0"/>
              </a:rPr>
              <a:t> every year. For </a:t>
            </a:r>
            <a:r>
              <a:rPr lang="en-US" sz="2000" b="1" dirty="0" smtClean="0">
                <a:latin typeface="Times New Roman" pitchFamily="18" charset="0"/>
                <a:cs typeface="Times New Roman" pitchFamily="18" charset="0"/>
              </a:rPr>
              <a:t>what </a:t>
            </a:r>
            <a:r>
              <a:rPr lang="en-US" sz="2000" b="1" dirty="0">
                <a:latin typeface="Times New Roman" pitchFamily="18" charset="0"/>
                <a:cs typeface="Times New Roman" pitchFamily="18" charset="0"/>
              </a:rPr>
              <a:t>we need to kick our habit of burning coal, oil and gas.</a:t>
            </a:r>
          </a:p>
          <a:p>
            <a:pPr marL="0" indent="0">
              <a:buNone/>
            </a:pPr>
            <a:endParaRPr lang="en-US" sz="2000"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8471" y="4648200"/>
            <a:ext cx="4400550" cy="2438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18448" y="5833281"/>
            <a:ext cx="4419600" cy="9233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b="1" dirty="0" smtClean="0">
                <a:solidFill>
                  <a:schemeClr val="bg1"/>
                </a:solidFill>
              </a:rPr>
              <a:t>“WHEN YOU REALISE HEART &amp; EARTH ARE SPELLED WITH THE SAME LETTERS, IT ALL STARTS TO MAKE SENSE.”</a:t>
            </a:r>
            <a:endParaRPr lang="en-US" b="1" dirty="0">
              <a:solidFill>
                <a:schemeClr val="bg1"/>
              </a:solidFill>
            </a:endParaRPr>
          </a:p>
        </p:txBody>
      </p:sp>
      <p:pic>
        <p:nvPicPr>
          <p:cNvPr id="5" name="Sneha 2.mp3">
            <a:hlinkClick r:id="" action="ppaction://media"/>
          </p:cNvPr>
          <p:cNvPicPr>
            <a:picLocks noChangeAspect="1"/>
          </p:cNvPicPr>
          <p:nvPr>
            <a:audioFile r:link="rId1"/>
            <p:extLst>
              <p:ext uri="{DAA4B4D4-6D71-4841-9C94-3DE7FCFB9230}">
                <p14:media xmlns:p14="http://schemas.microsoft.com/office/powerpoint/2010/main" r:embed="rId2">
                  <p14:trim end="7350.6201"/>
                </p14:media>
              </p:ext>
            </p:extLst>
          </p:nvPr>
        </p:nvPicPr>
        <p:blipFill>
          <a:blip r:embed="rId7"/>
          <a:stretch>
            <a:fillRect/>
          </a:stretch>
        </p:blipFill>
        <p:spPr>
          <a:xfrm>
            <a:off x="8466161" y="76200"/>
            <a:ext cx="609600" cy="609600"/>
          </a:xfrm>
          <a:prstGeom prst="rect">
            <a:avLst/>
          </a:prstGeom>
        </p:spPr>
      </p:pic>
    </p:spTree>
    <p:extLst>
      <p:ext uri="{BB962C8B-B14F-4D97-AF65-F5344CB8AC3E}">
        <p14:creationId xmlns:p14="http://schemas.microsoft.com/office/powerpoint/2010/main" val="1948875426"/>
      </p:ext>
    </p:extLst>
  </p:cSld>
  <p:clrMapOvr>
    <a:masterClrMapping/>
  </p:clrMapOvr>
  <mc:AlternateContent xmlns:mc="http://schemas.openxmlformats.org/markup-compatibility/2006">
    <mc:Choice xmlns:p14="http://schemas.microsoft.com/office/powerpoint/2010/main" Requires="p14">
      <p:transition spd="slow" p14:dur="2000" advTm="60000">
        <p14:flash/>
      </p:transition>
    </mc:Choice>
    <mc:Fallback>
      <p:transition spd="slow" advTm="6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60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5000" r="-25000"/>
          </a:stretch>
        </a:blipFill>
        <a:effectLst/>
      </p:bgPr>
    </p:bg>
    <p:spTree>
      <p:nvGrpSpPr>
        <p:cNvPr id="1" name=""/>
        <p:cNvGrpSpPr/>
        <p:nvPr/>
      </p:nvGrpSpPr>
      <p:grpSpPr>
        <a:xfrm>
          <a:off x="0" y="0"/>
          <a:ext cx="0" cy="0"/>
          <a:chOff x="0" y="0"/>
          <a:chExt cx="0" cy="0"/>
        </a:xfrm>
      </p:grpSpPr>
      <p:sp>
        <p:nvSpPr>
          <p:cNvPr id="9" name="TextBox 8"/>
          <p:cNvSpPr txBox="1"/>
          <p:nvPr/>
        </p:nvSpPr>
        <p:spPr>
          <a:xfrm>
            <a:off x="838200" y="555316"/>
            <a:ext cx="7315200" cy="34163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600" b="1" dirty="0" smtClean="0">
                <a:solidFill>
                  <a:schemeClr val="bg1"/>
                </a:solidFill>
              </a:rPr>
              <a:t>“IT IS TIME TO RETURN THE FAVOUR OF MOTHER EARTH BY PLANTING MORE TREES, BY CONTROLLING POLLUTION AND BY MAKING IT A GREENER PLANET. LET US THANK EARTH BY TAKING CARE OF IT.”</a:t>
            </a:r>
            <a:endParaRPr lang="en-US" sz="3600" b="1" dirty="0">
              <a:solidFill>
                <a:schemeClr val="bg1"/>
              </a:solidFill>
            </a:endParaRPr>
          </a:p>
        </p:txBody>
      </p:sp>
      <p:pic>
        <p:nvPicPr>
          <p:cNvPr id="3" name="Sneha 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2513" y="762000"/>
            <a:ext cx="609600" cy="609600"/>
          </a:xfrm>
          <a:prstGeom prst="rect">
            <a:avLst/>
          </a:prstGeom>
        </p:spPr>
      </p:pic>
    </p:spTree>
    <p:extLst>
      <p:ext uri="{BB962C8B-B14F-4D97-AF65-F5344CB8AC3E}">
        <p14:creationId xmlns:p14="http://schemas.microsoft.com/office/powerpoint/2010/main" val="2156518010"/>
      </p:ext>
    </p:extLst>
  </p:cSld>
  <p:clrMapOvr>
    <a:masterClrMapping/>
  </p:clrMapOvr>
  <mc:AlternateContent xmlns:mc="http://schemas.openxmlformats.org/markup-compatibility/2006">
    <mc:Choice xmlns:p14="http://schemas.microsoft.com/office/powerpoint/2010/main" Requires="p14">
      <p:transition spd="slow" p14:dur="1600" advTm="15000">
        <p:blinds dir="vert"/>
      </p:transition>
    </mc:Choice>
    <mc:Fallback>
      <p:transition spd="slow" advTm="15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219200" y="3700818"/>
            <a:ext cx="5715000" cy="1107996"/>
          </a:xfrm>
          <a:prstGeom prst="rect">
            <a:avLst/>
          </a:prstGeom>
          <a:noFill/>
        </p:spPr>
        <p:txBody>
          <a:bodyPr wrap="square" rtlCol="0">
            <a:spAutoFit/>
          </a:bodyPr>
          <a:lstStyle/>
          <a:p>
            <a:r>
              <a:rPr lang="en-US" sz="6600" dirty="0" smtClean="0">
                <a:ln w="19050">
                  <a:solidFill>
                    <a:schemeClr val="tx1"/>
                  </a:solidFill>
                </a:ln>
                <a:solidFill>
                  <a:schemeClr val="bg1"/>
                </a:solidFill>
                <a:effectLst>
                  <a:glow rad="228600">
                    <a:schemeClr val="accent5">
                      <a:satMod val="175000"/>
                      <a:alpha val="40000"/>
                    </a:schemeClr>
                  </a:glow>
                </a:effectLst>
                <a:latin typeface="Cambria" pitchFamily="18" charset="0"/>
              </a:rPr>
              <a:t>	THANK YOU</a:t>
            </a:r>
            <a:endParaRPr lang="en-US" sz="6600" dirty="0">
              <a:ln w="19050">
                <a:solidFill>
                  <a:schemeClr val="tx1"/>
                </a:solidFill>
              </a:ln>
              <a:solidFill>
                <a:schemeClr val="bg1"/>
              </a:solidFill>
              <a:effectLst>
                <a:glow rad="228600">
                  <a:schemeClr val="accent5">
                    <a:satMod val="175000"/>
                    <a:alpha val="40000"/>
                  </a:schemeClr>
                </a:glow>
              </a:effectLst>
              <a:latin typeface="Cambria" pitchFamily="18" charset="0"/>
            </a:endParaRPr>
          </a:p>
        </p:txBody>
      </p:sp>
    </p:spTree>
    <p:extLst>
      <p:ext uri="{BB962C8B-B14F-4D97-AF65-F5344CB8AC3E}">
        <p14:creationId xmlns:p14="http://schemas.microsoft.com/office/powerpoint/2010/main" val="823336378"/>
      </p:ext>
    </p:extLst>
  </p:cSld>
  <p:clrMapOvr>
    <a:masterClrMapping/>
  </p:clrMapOvr>
  <mc:AlternateContent xmlns:mc="http://schemas.openxmlformats.org/markup-compatibility/2006">
    <mc:Choice xmlns:p14="http://schemas.microsoft.com/office/powerpoint/2010/main" Requires="p14">
      <p:transition spd="slow" p14:dur="1400" advTm="1000">
        <p14:doors dir="vert"/>
      </p:transition>
    </mc:Choice>
    <mc:Fallback>
      <p:transition spd="slow" advTm="1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470</TotalTime>
  <Words>757</Words>
  <Application>Microsoft Office PowerPoint</Application>
  <PresentationFormat>On-screen Show (4:3)</PresentationFormat>
  <Paragraphs>33</Paragraphs>
  <Slides>8</Slides>
  <Notes>1</Notes>
  <HiddenSlides>0</HiddenSlides>
  <MMClips>6</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EARTH DAY</vt:lpstr>
      <vt:lpstr>ORIGIN OF THE EARTH DAY</vt:lpstr>
      <vt:lpstr>FIRST EARTH DAY</vt:lpstr>
      <vt:lpstr>THEME OF EARTH DAY</vt:lpstr>
      <vt:lpstr>FACTS ABOUT EARTH DAY</vt:lpstr>
      <vt:lpstr>COVID-19 &amp; EARTH’S ATMOSPHERE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Pragya Shukla</dc:creator>
  <cp:lastModifiedBy>Pragya Shukla</cp:lastModifiedBy>
  <cp:revision>39</cp:revision>
  <dcterms:created xsi:type="dcterms:W3CDTF">2020-04-20T15:11:39Z</dcterms:created>
  <dcterms:modified xsi:type="dcterms:W3CDTF">2020-04-21T11:42:52Z</dcterms:modified>
</cp:coreProperties>
</file>